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258" r:id="rId5"/>
    <p:sldId id="264" r:id="rId6"/>
    <p:sldId id="260" r:id="rId7"/>
  </p:sldIdLst>
  <p:sldSz cx="7562850" cy="10688638"/>
  <p:notesSz cx="6735763" cy="98663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D1B"/>
    <a:srgbClr val="008040"/>
    <a:srgbClr val="CC0066"/>
    <a:srgbClr val="800040"/>
    <a:srgbClr val="0080FF"/>
    <a:srgbClr val="CE3F00"/>
    <a:srgbClr val="DA640F"/>
    <a:srgbClr val="D74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81235D-3322-45F5-86BB-4811423F853D}" v="41" dt="2026-03-18T16:07:26.9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2342" y="58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ne BELLETANTE" userId="5b25fdc5-c78a-4b48-97a7-7c0180c32a21" providerId="ADAL" clId="{E4D19460-ABFE-4132-986B-BAC4B8281249}"/>
    <pc:docChg chg="undo custSel modSld modNotesMaster">
      <pc:chgData name="Claudine BELLETANTE" userId="5b25fdc5-c78a-4b48-97a7-7c0180c32a21" providerId="ADAL" clId="{E4D19460-ABFE-4132-986B-BAC4B8281249}" dt="2026-03-18T16:19:41.927" v="2684" actId="20577"/>
      <pc:docMkLst>
        <pc:docMk/>
      </pc:docMkLst>
      <pc:sldChg chg="modSp mod">
        <pc:chgData name="Claudine BELLETANTE" userId="5b25fdc5-c78a-4b48-97a7-7c0180c32a21" providerId="ADAL" clId="{E4D19460-ABFE-4132-986B-BAC4B8281249}" dt="2026-03-18T16:19:41.927" v="2684" actId="20577"/>
        <pc:sldMkLst>
          <pc:docMk/>
          <pc:sldMk cId="1590239971" sldId="258"/>
        </pc:sldMkLst>
        <pc:spChg chg="mod">
          <ac:chgData name="Claudine BELLETANTE" userId="5b25fdc5-c78a-4b48-97a7-7c0180c32a21" providerId="ADAL" clId="{E4D19460-ABFE-4132-986B-BAC4B8281249}" dt="2026-03-17T09:41:16.764" v="1712" actId="20577"/>
          <ac:spMkLst>
            <pc:docMk/>
            <pc:sldMk cId="1590239971" sldId="258"/>
            <ac:spMk id="2" creationId="{00000000-0000-0000-0000-000000000000}"/>
          </ac:spMkLst>
        </pc:spChg>
        <pc:graphicFrameChg chg="mod modGraphic">
          <ac:chgData name="Claudine BELLETANTE" userId="5b25fdc5-c78a-4b48-97a7-7c0180c32a21" providerId="ADAL" clId="{E4D19460-ABFE-4132-986B-BAC4B8281249}" dt="2026-03-18T16:19:41.927" v="2684" actId="20577"/>
          <ac:graphicFrameMkLst>
            <pc:docMk/>
            <pc:sldMk cId="1590239971" sldId="258"/>
            <ac:graphicFrameMk id="27" creationId="{00000000-0000-0000-0000-000000000000}"/>
          </ac:graphicFrameMkLst>
        </pc:graphicFrameChg>
      </pc:sldChg>
      <pc:sldChg chg="modSp mod">
        <pc:chgData name="Claudine BELLETANTE" userId="5b25fdc5-c78a-4b48-97a7-7c0180c32a21" providerId="ADAL" clId="{E4D19460-ABFE-4132-986B-BAC4B8281249}" dt="2026-03-18T16:11:03.052" v="2677" actId="1076"/>
        <pc:sldMkLst>
          <pc:docMk/>
          <pc:sldMk cId="3007156183" sldId="260"/>
        </pc:sldMkLst>
        <pc:spChg chg="mod">
          <ac:chgData name="Claudine BELLETANTE" userId="5b25fdc5-c78a-4b48-97a7-7c0180c32a21" providerId="ADAL" clId="{E4D19460-ABFE-4132-986B-BAC4B8281249}" dt="2026-03-17T09:41:40.905" v="1722" actId="20577"/>
          <ac:spMkLst>
            <pc:docMk/>
            <pc:sldMk cId="3007156183" sldId="260"/>
            <ac:spMk id="30" creationId="{EF565FAD-B28F-43E0-AD99-44F954E53941}"/>
          </ac:spMkLst>
        </pc:spChg>
        <pc:graphicFrameChg chg="modGraphic">
          <ac:chgData name="Claudine BELLETANTE" userId="5b25fdc5-c78a-4b48-97a7-7c0180c32a21" providerId="ADAL" clId="{E4D19460-ABFE-4132-986B-BAC4B8281249}" dt="2026-03-17T15:05:50.641" v="2036" actId="20577"/>
          <ac:graphicFrameMkLst>
            <pc:docMk/>
            <pc:sldMk cId="3007156183" sldId="260"/>
            <ac:graphicFrameMk id="26" creationId="{00000000-0000-0000-0000-000000000000}"/>
          </ac:graphicFrameMkLst>
        </pc:graphicFrameChg>
        <pc:graphicFrameChg chg="modGraphic">
          <ac:chgData name="Claudine BELLETANTE" userId="5b25fdc5-c78a-4b48-97a7-7c0180c32a21" providerId="ADAL" clId="{E4D19460-ABFE-4132-986B-BAC4B8281249}" dt="2026-03-17T09:41:46.456" v="1727" actId="20577"/>
          <ac:graphicFrameMkLst>
            <pc:docMk/>
            <pc:sldMk cId="3007156183" sldId="260"/>
            <ac:graphicFrameMk id="29" creationId="{00000000-0000-0000-0000-000000000000}"/>
          </ac:graphicFrameMkLst>
        </pc:graphicFrameChg>
        <pc:picChg chg="mod">
          <ac:chgData name="Claudine BELLETANTE" userId="5b25fdc5-c78a-4b48-97a7-7c0180c32a21" providerId="ADAL" clId="{E4D19460-ABFE-4132-986B-BAC4B8281249}" dt="2026-03-18T16:11:03.052" v="2677" actId="1076"/>
          <ac:picMkLst>
            <pc:docMk/>
            <pc:sldMk cId="3007156183" sldId="260"/>
            <ac:picMk id="5" creationId="{8EB8AAC7-0BF9-952C-4898-5D7FBD7A8763}"/>
          </ac:picMkLst>
        </pc:picChg>
      </pc:sldChg>
      <pc:sldChg chg="addSp modSp mod">
        <pc:chgData name="Claudine BELLETANTE" userId="5b25fdc5-c78a-4b48-97a7-7c0180c32a21" providerId="ADAL" clId="{E4D19460-ABFE-4132-986B-BAC4B8281249}" dt="2026-03-17T15:14:28.519" v="2074" actId="1076"/>
        <pc:sldMkLst>
          <pc:docMk/>
          <pc:sldMk cId="4031423428" sldId="264"/>
        </pc:sldMkLst>
        <pc:spChg chg="mod">
          <ac:chgData name="Claudine BELLETANTE" userId="5b25fdc5-c78a-4b48-97a7-7c0180c32a21" providerId="ADAL" clId="{E4D19460-ABFE-4132-986B-BAC4B8281249}" dt="2026-03-17T09:41:29.526" v="1717" actId="20577"/>
          <ac:spMkLst>
            <pc:docMk/>
            <pc:sldMk cId="4031423428" sldId="264"/>
            <ac:spMk id="32" creationId="{496F24E5-8FA1-4467-ACA0-14A4D37CBB67}"/>
          </ac:spMkLst>
        </pc:spChg>
        <pc:graphicFrameChg chg="mod modGraphic">
          <ac:chgData name="Claudine BELLETANTE" userId="5b25fdc5-c78a-4b48-97a7-7c0180c32a21" providerId="ADAL" clId="{E4D19460-ABFE-4132-986B-BAC4B8281249}" dt="2026-03-17T15:12:52.799" v="2053" actId="20577"/>
          <ac:graphicFrameMkLst>
            <pc:docMk/>
            <pc:sldMk cId="4031423428" sldId="264"/>
            <ac:graphicFrameMk id="29" creationId="{00000000-0000-0000-0000-000000000000}"/>
          </ac:graphicFrameMkLst>
        </pc:graphicFrameChg>
        <pc:picChg chg="mod">
          <ac:chgData name="Claudine BELLETANTE" userId="5b25fdc5-c78a-4b48-97a7-7c0180c32a21" providerId="ADAL" clId="{E4D19460-ABFE-4132-986B-BAC4B8281249}" dt="2026-03-17T15:13:29.990" v="2059" actId="1076"/>
          <ac:picMkLst>
            <pc:docMk/>
            <pc:sldMk cId="4031423428" sldId="264"/>
            <ac:picMk id="5" creationId="{3FEBC7C1-8099-2771-8657-0C954510BE48}"/>
          </ac:picMkLst>
        </pc:picChg>
        <pc:picChg chg="mod">
          <ac:chgData name="Claudine BELLETANTE" userId="5b25fdc5-c78a-4b48-97a7-7c0180c32a21" providerId="ADAL" clId="{E4D19460-ABFE-4132-986B-BAC4B8281249}" dt="2026-03-17T15:13:40.757" v="2062" actId="1076"/>
          <ac:picMkLst>
            <pc:docMk/>
            <pc:sldMk cId="4031423428" sldId="264"/>
            <ac:picMk id="6" creationId="{F593ACA7-B1B1-CC3F-8A2C-49575918585D}"/>
          </ac:picMkLst>
        </pc:picChg>
        <pc:picChg chg="mod">
          <ac:chgData name="Claudine BELLETANTE" userId="5b25fdc5-c78a-4b48-97a7-7c0180c32a21" providerId="ADAL" clId="{E4D19460-ABFE-4132-986B-BAC4B8281249}" dt="2026-03-17T15:13:36.204" v="2061" actId="1076"/>
          <ac:picMkLst>
            <pc:docMk/>
            <pc:sldMk cId="4031423428" sldId="264"/>
            <ac:picMk id="8" creationId="{4D4C1957-6E37-0F4B-FBC4-8D89BEF1DA76}"/>
          </ac:picMkLst>
        </pc:picChg>
        <pc:picChg chg="add mod">
          <ac:chgData name="Claudine BELLETANTE" userId="5b25fdc5-c78a-4b48-97a7-7c0180c32a21" providerId="ADAL" clId="{E4D19460-ABFE-4132-986B-BAC4B8281249}" dt="2026-03-17T15:13:20.058" v="2058" actId="1076"/>
          <ac:picMkLst>
            <pc:docMk/>
            <pc:sldMk cId="4031423428" sldId="264"/>
            <ac:picMk id="10" creationId="{604EF709-4701-77FC-BB47-BF1EA51693DA}"/>
          </ac:picMkLst>
        </pc:picChg>
        <pc:picChg chg="mod">
          <ac:chgData name="Claudine BELLETANTE" userId="5b25fdc5-c78a-4b48-97a7-7c0180c32a21" providerId="ADAL" clId="{E4D19460-ABFE-4132-986B-BAC4B8281249}" dt="2026-03-17T15:14:28.519" v="2074" actId="1076"/>
          <ac:picMkLst>
            <pc:docMk/>
            <pc:sldMk cId="4031423428" sldId="264"/>
            <ac:picMk id="11" creationId="{781FFB1C-BE49-96FD-C933-7D5C07A3A442}"/>
          </ac:picMkLst>
        </pc:picChg>
        <pc:picChg chg="mod">
          <ac:chgData name="Claudine BELLETANTE" userId="5b25fdc5-c78a-4b48-97a7-7c0180c32a21" providerId="ADAL" clId="{E4D19460-ABFE-4132-986B-BAC4B8281249}" dt="2026-03-17T15:13:54.341" v="2065" actId="1076"/>
          <ac:picMkLst>
            <pc:docMk/>
            <pc:sldMk cId="4031423428" sldId="264"/>
            <ac:picMk id="13" creationId="{808E590A-4D41-348C-CBBE-666EB516DF74}"/>
          </ac:picMkLst>
        </pc:picChg>
        <pc:picChg chg="mod">
          <ac:chgData name="Claudine BELLETANTE" userId="5b25fdc5-c78a-4b48-97a7-7c0180c32a21" providerId="ADAL" clId="{E4D19460-ABFE-4132-986B-BAC4B8281249}" dt="2026-03-17T15:14:06.259" v="2069" actId="1076"/>
          <ac:picMkLst>
            <pc:docMk/>
            <pc:sldMk cId="4031423428" sldId="264"/>
            <ac:picMk id="15" creationId="{6F382CD5-D6F4-2481-36F3-7055D11BCB42}"/>
          </ac:picMkLst>
        </pc:picChg>
        <pc:picChg chg="mod">
          <ac:chgData name="Claudine BELLETANTE" userId="5b25fdc5-c78a-4b48-97a7-7c0180c32a21" providerId="ADAL" clId="{E4D19460-ABFE-4132-986B-BAC4B8281249}" dt="2026-03-17T15:14:13.018" v="2070" actId="1076"/>
          <ac:picMkLst>
            <pc:docMk/>
            <pc:sldMk cId="4031423428" sldId="264"/>
            <ac:picMk id="24" creationId="{C13B9A6B-78D9-4767-BEAC-D4E1B53EAF69}"/>
          </ac:picMkLst>
        </pc:picChg>
        <pc:picChg chg="mod">
          <ac:chgData name="Claudine BELLETANTE" userId="5b25fdc5-c78a-4b48-97a7-7c0180c32a21" providerId="ADAL" clId="{E4D19460-ABFE-4132-986B-BAC4B8281249}" dt="2026-03-17T15:14:18.293" v="2071" actId="1076"/>
          <ac:picMkLst>
            <pc:docMk/>
            <pc:sldMk cId="4031423428" sldId="264"/>
            <ac:picMk id="25" creationId="{00000000-0000-0000-0000-000000000000}"/>
          </ac:picMkLst>
        </pc:picChg>
        <pc:picChg chg="mod">
          <ac:chgData name="Claudine BELLETANTE" userId="5b25fdc5-c78a-4b48-97a7-7c0180c32a21" providerId="ADAL" clId="{E4D19460-ABFE-4132-986B-BAC4B8281249}" dt="2026-03-17T15:13:51.364" v="2064" actId="1076"/>
          <ac:picMkLst>
            <pc:docMk/>
            <pc:sldMk cId="4031423428" sldId="264"/>
            <ac:picMk id="26" creationId="{00000000-0000-0000-0000-000000000000}"/>
          </ac:picMkLst>
        </pc:picChg>
        <pc:picChg chg="mod">
          <ac:chgData name="Claudine BELLETANTE" userId="5b25fdc5-c78a-4b48-97a7-7c0180c32a21" providerId="ADAL" clId="{E4D19460-ABFE-4132-986B-BAC4B8281249}" dt="2026-03-17T15:13:33.643" v="2060" actId="1076"/>
          <ac:picMkLst>
            <pc:docMk/>
            <pc:sldMk cId="4031423428" sldId="264"/>
            <ac:picMk id="30" creationId="{AB91A43C-1A11-4022-5567-9DA788EFB2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35" tIns="45366" rIns="90735" bIns="4536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4627" y="0"/>
            <a:ext cx="2919565" cy="493868"/>
          </a:xfrm>
          <a:prstGeom prst="rect">
            <a:avLst/>
          </a:prstGeom>
        </p:spPr>
        <p:txBody>
          <a:bodyPr vert="horz" lIns="90735" tIns="45366" rIns="90735" bIns="45366" rtlCol="0"/>
          <a:lstStyle>
            <a:lvl1pPr algn="r">
              <a:defRPr sz="1200"/>
            </a:lvl1pPr>
          </a:lstStyle>
          <a:p>
            <a:fld id="{36E8CADD-C96B-4855-A71C-43B36DB0F716}" type="datetimeFigureOut">
              <a:rPr lang="fr-FR" smtClean="0"/>
              <a:t>18/03/2026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0" y="1233488"/>
            <a:ext cx="23542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35" tIns="45366" rIns="90735" bIns="45366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263" y="4747763"/>
            <a:ext cx="5389240" cy="3884673"/>
          </a:xfrm>
          <a:prstGeom prst="rect">
            <a:avLst/>
          </a:prstGeom>
        </p:spPr>
        <p:txBody>
          <a:bodyPr vert="horz" lIns="90735" tIns="45366" rIns="90735" bIns="45366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2445"/>
            <a:ext cx="2919565" cy="493868"/>
          </a:xfrm>
          <a:prstGeom prst="rect">
            <a:avLst/>
          </a:prstGeom>
        </p:spPr>
        <p:txBody>
          <a:bodyPr vert="horz" lIns="90735" tIns="45366" rIns="90735" bIns="4536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4627" y="9372445"/>
            <a:ext cx="2919565" cy="493868"/>
          </a:xfrm>
          <a:prstGeom prst="rect">
            <a:avLst/>
          </a:prstGeom>
        </p:spPr>
        <p:txBody>
          <a:bodyPr vert="horz" lIns="90735" tIns="45366" rIns="90735" bIns="45366" rtlCol="0" anchor="b"/>
          <a:lstStyle>
            <a:lvl1pPr algn="r">
              <a:defRPr sz="1200"/>
            </a:lvl1pPr>
          </a:lstStyle>
          <a:p>
            <a:fld id="{93C39179-ADAB-4EDE-B241-4C8668596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497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39179-ADAB-4EDE-B241-4C8668596C4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187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31D46-88E9-4549-B3B3-1518A9777A5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87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30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65DF-9875-6343-94D7-5B5763555D41}" type="datetimeFigureOut">
              <a:rPr lang="fr-FR" smtClean="0"/>
              <a:t>18/03/2026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C7B1-8E4F-D746-944E-2B1C463B0D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20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65DF-9875-6343-94D7-5B5763555D41}" type="datetimeFigureOut">
              <a:rPr lang="fr-FR" smtClean="0"/>
              <a:t>18/03/2026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C7B1-8E4F-D746-944E-2B1C463B0D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7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483066" y="321648"/>
            <a:ext cx="1701641" cy="6838750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78143" y="321648"/>
            <a:ext cx="4978876" cy="68387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65DF-9875-6343-94D7-5B5763555D41}" type="datetimeFigureOut">
              <a:rPr lang="fr-FR" smtClean="0"/>
              <a:t>18/03/2026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C7B1-8E4F-D746-944E-2B1C463B0D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13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65DF-9875-6343-94D7-5B5763555D41}" type="datetimeFigureOut">
              <a:rPr lang="fr-FR" smtClean="0"/>
              <a:t>18/03/2026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C7B1-8E4F-D746-944E-2B1C463B0D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09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413" y="6868442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65DF-9875-6343-94D7-5B5763555D41}" type="datetimeFigureOut">
              <a:rPr lang="fr-FR" smtClean="0"/>
              <a:t>18/03/2026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C7B1-8E4F-D746-944E-2B1C463B0D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54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78142" y="1870512"/>
            <a:ext cx="3340259" cy="5289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844449" y="1870512"/>
            <a:ext cx="3340259" cy="5289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65DF-9875-6343-94D7-5B5763555D41}" type="datetimeFigureOut">
              <a:rPr lang="fr-FR" smtClean="0"/>
              <a:t>18/03/2026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C7B1-8E4F-D746-944E-2B1C463B0D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449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392574"/>
            <a:ext cx="3341572" cy="9971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143" y="3389683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824" y="2392574"/>
            <a:ext cx="3342885" cy="9971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824" y="3389683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65DF-9875-6343-94D7-5B5763555D41}" type="datetimeFigureOut">
              <a:rPr lang="fr-FR" smtClean="0"/>
              <a:t>18/03/2026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C7B1-8E4F-D746-944E-2B1C463B0D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13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65DF-9875-6343-94D7-5B5763555D41}" type="datetimeFigureOut">
              <a:rPr lang="fr-FR" smtClean="0"/>
              <a:t>18/03/2026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C7B1-8E4F-D746-944E-2B1C463B0D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023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65DF-9875-6343-94D7-5B5763555D41}" type="datetimeFigureOut">
              <a:rPr lang="fr-FR" smtClean="0"/>
              <a:t>18/03/2026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C7B1-8E4F-D746-944E-2B1C463B0D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69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4" y="425565"/>
            <a:ext cx="2488126" cy="181113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864" y="425568"/>
            <a:ext cx="4227843" cy="91224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144" y="2236699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65DF-9875-6343-94D7-5B5763555D41}" type="datetimeFigureOut">
              <a:rPr lang="fr-FR" smtClean="0"/>
              <a:t>18/03/2026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C7B1-8E4F-D746-944E-2B1C463B0D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86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65DF-9875-6343-94D7-5B5763555D41}" type="datetimeFigureOut">
              <a:rPr lang="fr-FR" smtClean="0"/>
              <a:t>18/03/2026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C7B1-8E4F-D746-944E-2B1C463B0D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6436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565DF-9875-6343-94D7-5B5763555D41}" type="datetimeFigureOut">
              <a:rPr lang="fr-FR" smtClean="0"/>
              <a:t>18/03/2026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9C7B1-8E4F-D746-944E-2B1C463B0D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40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urlr.me/eDYTX9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ontact.eco@gardrhodanien.fr" TargetMode="External"/><Relationship Id="rId11" Type="http://schemas.openxmlformats.org/officeDocument/2006/relationships/image" Target="../media/image40.png"/><Relationship Id="rId5" Type="http://schemas.openxmlformats.org/officeDocument/2006/relationships/hyperlink" Target="https://urlr.me/sdHS5T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urlr.me/mGcW6J" TargetMode="External"/><Relationship Id="rId9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3.JPG"/><Relationship Id="rId3" Type="http://schemas.openxmlformats.org/officeDocument/2006/relationships/hyperlink" Target="mailto:rcp-contact@cma-gard.fr" TargetMode="External"/><Relationship Id="rId7" Type="http://schemas.openxmlformats.org/officeDocument/2006/relationships/image" Target="../media/image2.png"/><Relationship Id="rId12" Type="http://schemas.openxmlformats.org/officeDocument/2006/relationships/image" Target="../media/image8.png"/><Relationship Id="rId1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g.magnard@bge-lc.fr" TargetMode="External"/><Relationship Id="rId11" Type="http://schemas.openxmlformats.org/officeDocument/2006/relationships/image" Target="../media/image7.jpg"/><Relationship Id="rId5" Type="http://schemas.openxmlformats.org/officeDocument/2006/relationships/hyperlink" Target="mailto:g.billard@bge-lc.fr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3.jpg"/><Relationship Id="rId19" Type="http://schemas.openxmlformats.org/officeDocument/2006/relationships/image" Target="../media/image14.jpg"/><Relationship Id="rId4" Type="http://schemas.openxmlformats.org/officeDocument/2006/relationships/hyperlink" Target="mailto:contact@minedetalents.fr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tif"/><Relationship Id="rId5" Type="http://schemas.openxmlformats.org/officeDocument/2006/relationships/image" Target="../media/image2.png"/><Relationship Id="rId10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51370" y="2713729"/>
            <a:ext cx="57539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E64D1B"/>
                </a:solidFill>
              </a:rPr>
              <a:t>Animations du mois</a:t>
            </a:r>
          </a:p>
        </p:txBody>
      </p:sp>
      <p:graphicFrame>
        <p:nvGraphicFramePr>
          <p:cNvPr id="27" name="Tableau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410082"/>
              </p:ext>
            </p:extLst>
          </p:nvPr>
        </p:nvGraphicFramePr>
        <p:xfrm>
          <a:off x="526251" y="3412653"/>
          <a:ext cx="6635352" cy="616262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05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6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1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9897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bg1"/>
                          </a:solidFill>
                        </a:rPr>
                        <a:t>DATES</a:t>
                      </a: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Les animations</a:t>
                      </a: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Intervenants</a:t>
                      </a: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962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100" b="1" i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replay</a:t>
                      </a:r>
                    </a:p>
                    <a:p>
                      <a:pPr marL="0" algn="l" defTabSz="457200" rtl="0" eaLnBrk="1" latinLnBrk="0" hangingPunct="1"/>
                      <a:r>
                        <a:rPr lang="fr-FR" sz="1100" b="0" i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Durée : 1 heure</a:t>
                      </a: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1" kern="1200" baseline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kern="1200" baseline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WEBINAIRE EN REPLAY</a:t>
                      </a:r>
                      <a:endParaRPr lang="fr-FR" sz="1400" b="1" i="1" kern="1200" baseline="0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1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1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« La facturation électronique entre dans votre quotidien »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i="1" kern="1200" baseline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Retrouvez nos experts de l'entreprise artisanale lors des webinaires du mardi en direct de 13h à 14h.</a:t>
                      </a: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CHAMBRE DE METIERS ET DE L’ARTISANAT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kern="12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kern="12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0" i="0" kern="12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0" i="0" kern="12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Sur inscription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https://urlr.me/eDYTX9</a:t>
                      </a:r>
                      <a:endParaRPr lang="fr-FR" sz="800" b="0" i="0" kern="12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453620"/>
                  </a:ext>
                </a:extLst>
              </a:tr>
              <a:tr h="120962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100" b="1" i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Jeudi 2 avril</a:t>
                      </a:r>
                    </a:p>
                    <a:p>
                      <a:pPr marL="0" algn="l" defTabSz="457200" rtl="0" eaLnBrk="1" latinLnBrk="0" hangingPunct="1"/>
                      <a:r>
                        <a:rPr lang="fr-FR" sz="1100" b="0" i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10h à 12h</a:t>
                      </a:r>
                    </a:p>
                    <a:p>
                      <a:pPr marL="0" algn="l" defTabSz="457200" rtl="0" eaLnBrk="1" latinLnBrk="0" hangingPunct="1"/>
                      <a:endParaRPr lang="fr-FR" sz="1100" b="0" i="0" kern="12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kern="1200" baseline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WEBINAIRE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« Les principales structures juridiques »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1" kern="1200" baseline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Vous hésitez entre microentreprise, entreprise individuelle, EURL/SARL ou SASU/SAS ?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Ce webinaire de 2 heures vous aide à comprendre les différences essentielles entre ces formes juridiques et leurs impacts juridiques, fiscaux et sociaux afin de choisir la structure la plus adaptée à votre projet.</a:t>
                      </a:r>
                    </a:p>
                    <a:p>
                      <a:pPr algn="ctr"/>
                      <a:endParaRPr lang="fr-FR" sz="900" b="0" i="1" kern="12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CHAMBRE DE COMMERCE ET D’INDUSTRIE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i="0" kern="12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i="0" kern="12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i="0" kern="12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i="0" kern="12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i="0" kern="12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i="0" kern="12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Sur inscription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https://urlr.me/mGcW6J</a:t>
                      </a:r>
                      <a:endParaRPr lang="fr-FR" sz="800" b="0" i="0" kern="12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0" i="0" kern="12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6495088"/>
                  </a:ext>
                </a:extLst>
              </a:tr>
              <a:tr h="120962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100" b="1" i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Lundi 13 avril </a:t>
                      </a:r>
                    </a:p>
                    <a:p>
                      <a:pPr marL="0" algn="l" defTabSz="457200" rtl="0" eaLnBrk="1" latinLnBrk="0" hangingPunct="1"/>
                      <a:r>
                        <a:rPr lang="fr-FR" sz="1100" b="0" i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11h à 12h</a:t>
                      </a: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b="1" i="1" kern="1200" baseline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WEBINAIRE GOOGLE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«  IA »</a:t>
                      </a:r>
                    </a:p>
                    <a:p>
                      <a:pPr algn="ctr" fontAlgn="base"/>
                      <a:endParaRPr lang="fr-FR" sz="1200" b="1" i="1" kern="1200" baseline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Je découvre et je mets en place des méthodes d'automatisation dans mon entreprise (</a:t>
                      </a:r>
                      <a:r>
                        <a:rPr lang="fr-FR" sz="1000" b="0" i="0" kern="1200" baseline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</a:t>
                      </a:r>
                      <a:r>
                        <a:rPr lang="fr-FR" sz="1000" b="0" i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b="0" i="0" kern="12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1)</a:t>
                      </a:r>
                      <a:endParaRPr lang="fr-FR" sz="1000" b="0" i="0" kern="12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CHAMBRE DE COMMERCE ET D’INDUSTRIE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i="0" kern="12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0" i="0" kern="12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Sur inscription</a:t>
                      </a:r>
                      <a:endParaRPr lang="fr-FR" sz="1000" b="1" i="0" kern="12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https://urlr.me/sdHS5T</a:t>
                      </a:r>
                      <a:endParaRPr lang="fr-FR" sz="800" b="0" i="0" kern="12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0" i="0" kern="12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2829626"/>
                  </a:ext>
                </a:extLst>
              </a:tr>
              <a:tr h="105390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100" b="1" i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Mardi 14 avril</a:t>
                      </a:r>
                    </a:p>
                    <a:p>
                      <a:pPr marL="0" algn="l" defTabSz="457200" rtl="0" eaLnBrk="1" latinLnBrk="0" hangingPunct="1"/>
                      <a:r>
                        <a:rPr lang="fr-FR" sz="1100" b="0" i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8h30 à 10h</a:t>
                      </a:r>
                    </a:p>
                    <a:p>
                      <a:pPr marL="0" algn="l" defTabSz="457200" rtl="0" eaLnBrk="1" latinLnBrk="0" hangingPunct="1"/>
                      <a:endParaRPr lang="fr-FR" sz="1100" b="0" i="0" kern="12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1" kern="1200" baseline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kern="1200" baseline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P’TI DEJ DE L’OFFICE DES ENTREPRISES</a:t>
                      </a:r>
                      <a:endParaRPr lang="fr-FR" sz="1400" b="1" i="1" baseline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« Financement des entreprises »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1" kern="1200" baseline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Porteurs de projets, entreprises, vous êtes en recherche de financement pour la création ou le développement de votre activité, prenez connaissance des dispositifs existants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kern="12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RESEAU INITIATIVE GARD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France ACTIVE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ADIE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GAL Des Cévennes au Rhône</a:t>
                      </a:r>
                      <a:endParaRPr lang="fr-FR" sz="800" b="0" i="0" kern="12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0" i="0" kern="12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Gratuit-Café et viennoiseries offerts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Sur inscription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Contact.eco@gardrhodanien.fr</a:t>
                      </a:r>
                      <a:endParaRPr lang="fr-FR" sz="800" b="0" i="0" kern="12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04 66 79 38 00</a:t>
                      </a: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369406"/>
                  </a:ext>
                </a:extLst>
              </a:tr>
            </a:tbl>
          </a:graphicData>
        </a:graphic>
      </p:graphicFrame>
      <p:grpSp>
        <p:nvGrpSpPr>
          <p:cNvPr id="4" name="Groupe 3">
            <a:extLst>
              <a:ext uri="{FF2B5EF4-FFF2-40B4-BE49-F238E27FC236}">
                <a16:creationId xmlns:a16="http://schemas.microsoft.com/office/drawing/2014/main" id="{5357B02F-59DB-42A5-9EAC-9EF2DF32A267}"/>
              </a:ext>
            </a:extLst>
          </p:cNvPr>
          <p:cNvGrpSpPr/>
          <p:nvPr/>
        </p:nvGrpSpPr>
        <p:grpSpPr>
          <a:xfrm>
            <a:off x="526251" y="332483"/>
            <a:ext cx="7036599" cy="2234549"/>
            <a:chOff x="421338" y="332483"/>
            <a:chExt cx="7036599" cy="2234549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1338" y="377943"/>
              <a:ext cx="2594047" cy="902277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03577" y="332483"/>
              <a:ext cx="4054360" cy="885809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4328051" y="451065"/>
              <a:ext cx="311284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FFFF00"/>
                  </a:solidFill>
                </a:rPr>
                <a:t>LES PERMANENCES, ATELIERS ET ANIMATIONS – AVRIL 2026</a:t>
              </a:r>
            </a:p>
          </p:txBody>
        </p:sp>
        <p:sp>
          <p:nvSpPr>
            <p:cNvPr id="16" name="Flèche droite rayée 15"/>
            <p:cNvSpPr/>
            <p:nvPr/>
          </p:nvSpPr>
          <p:spPr>
            <a:xfrm>
              <a:off x="592450" y="2014705"/>
              <a:ext cx="795802" cy="420282"/>
            </a:xfrm>
            <a:prstGeom prst="stripedRightArrow">
              <a:avLst/>
            </a:prstGeom>
            <a:solidFill>
              <a:srgbClr val="E64D1B"/>
            </a:solidFill>
            <a:ln>
              <a:solidFill>
                <a:srgbClr val="E64D1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dirty="0"/>
                <a:t>Inscription</a:t>
              </a:r>
              <a:endParaRPr lang="fr-FR" sz="4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26251" y="1291641"/>
              <a:ext cx="422007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dirty="0"/>
                <a:t>Un projet de création d’entreprise,</a:t>
              </a:r>
            </a:p>
            <a:p>
              <a:r>
                <a:rPr lang="fr-FR" sz="1200" dirty="0"/>
                <a:t>L’Office des entreprises vous soutient</a:t>
              </a:r>
            </a:p>
            <a:p>
              <a:endParaRPr lang="fr-FR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423217" y="1883768"/>
              <a:ext cx="3653601" cy="683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fr-FR" sz="1600" b="1" dirty="0">
                  <a:solidFill>
                    <a:srgbClr val="000000"/>
                  </a:solidFill>
                </a:rPr>
                <a:t>contact.eco@gardrhodanien.fr</a:t>
              </a:r>
            </a:p>
            <a:p>
              <a:pPr>
                <a:lnSpc>
                  <a:spcPct val="120000"/>
                </a:lnSpc>
              </a:pPr>
              <a:r>
                <a:rPr lang="fr-FR" sz="1600" b="1" dirty="0">
                  <a:solidFill>
                    <a:srgbClr val="000000"/>
                  </a:solidFill>
                </a:rPr>
                <a:t>04 66 79 38 00</a:t>
              </a:r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451BD4E2-E680-447A-92BC-16512D0157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3059" y="1430134"/>
            <a:ext cx="600171" cy="600171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Zoom de diapositive 5">
                <a:extLst>
                  <a:ext uri="{FF2B5EF4-FFF2-40B4-BE49-F238E27FC236}">
                    <a16:creationId xmlns:a16="http://schemas.microsoft.com/office/drawing/2014/main" id="{F46E462B-AD38-F487-4770-38DFCF23EC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72722142"/>
                  </p:ext>
                </p:extLst>
              </p:nvPr>
            </p:nvGraphicFramePr>
            <p:xfrm>
              <a:off x="-3033790" y="3643713"/>
              <a:ext cx="1890713" cy="2672160"/>
            </p:xfrm>
            <a:graphic>
              <a:graphicData uri="http://schemas.microsoft.com/office/powerpoint/2016/slidezoom">
                <pslz:sldZm>
                  <pslz:sldZmObj sldId="258" cId="1590239971">
                    <pslz:zmPr id="{94414A9A-BA9D-4309-894E-52CED6D64354}" returnToParent="0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90713" cy="267216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Zoom de diapositive 5">
                <a:extLst>
                  <a:ext uri="{FF2B5EF4-FFF2-40B4-BE49-F238E27FC236}">
                    <a16:creationId xmlns:a16="http://schemas.microsoft.com/office/drawing/2014/main" id="{F46E462B-AD38-F487-4770-38DFCF23EC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3033790" y="3643713"/>
                <a:ext cx="1890713" cy="267216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0239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0009" y="544325"/>
            <a:ext cx="2996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LES PERMANENCES, ATELIERS ET ANIMATIONS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74857" y="2010334"/>
            <a:ext cx="57539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80FF"/>
                </a:solidFill>
              </a:rPr>
              <a:t>Conseil et accompagnement aux projets d’entreprise</a:t>
            </a:r>
          </a:p>
        </p:txBody>
      </p:sp>
      <p:graphicFrame>
        <p:nvGraphicFramePr>
          <p:cNvPr id="29" name="Tableau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826241"/>
              </p:ext>
            </p:extLst>
          </p:nvPr>
        </p:nvGraphicFramePr>
        <p:xfrm>
          <a:off x="568605" y="2699734"/>
          <a:ext cx="6606816" cy="725500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794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1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1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386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DATES</a:t>
                      </a: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Intitulés / Partenaires</a:t>
                      </a: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14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100" b="1" kern="1200" baseline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Mardi 7 avril</a:t>
                      </a:r>
                      <a:endParaRPr lang="fr-FR" sz="1100" b="0" kern="1200" baseline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r>
                        <a:rPr lang="fr-FR" sz="1100" b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9h-12h</a:t>
                      </a: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« </a:t>
                      </a:r>
                      <a:r>
                        <a:rPr lang="fr-FR" sz="1000" b="1" dirty="0">
                          <a:latin typeface="Century Gothic" panose="020B0502020202020204" pitchFamily="34" charset="0"/>
                        </a:rPr>
                        <a:t>Etes-vous Prêt à vous lancer ? </a:t>
                      </a:r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»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Commerce et Artisanat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latin typeface="Century Gothic" panose="020B0502020202020204" pitchFamily="34" charset="0"/>
                        </a:rPr>
                        <a:t>Réunion d’information collective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latin typeface="Century Gothic" panose="020B0502020202020204" pitchFamily="34" charset="0"/>
                        </a:rPr>
                        <a:t>sur inscription : </a:t>
                      </a:r>
                      <a:r>
                        <a:rPr lang="fr-FR" sz="10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04.66.87.98.09</a:t>
                      </a:r>
                      <a:endParaRPr lang="fr-FR" sz="1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fr-FR" sz="1000" b="1" baseline="0" dirty="0">
                          <a:latin typeface="Century Gothic" panose="020B0502020202020204" pitchFamily="34" charset="0"/>
                        </a:rPr>
                        <a:t>CHAMBRE DE METIERS ET DE L’ ARTISANAT</a:t>
                      </a: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116830"/>
                  </a:ext>
                </a:extLst>
              </a:tr>
              <a:tr h="49517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Tous les mercredis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Sur RDV </a:t>
                      </a:r>
                    </a:p>
                    <a:p>
                      <a:pPr marL="0" algn="l" defTabSz="457200" rtl="0" eaLnBrk="1" latinLnBrk="0" hangingPunct="1"/>
                      <a:r>
                        <a:rPr lang="fr-FR" sz="1100" b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9h-12h et 13h30-16h30</a:t>
                      </a: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Permanence sur RDV d'un chargé de développement économique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Renseignements et prise de rdv au  </a:t>
                      </a:r>
                      <a:r>
                        <a:rPr lang="fr-FR" sz="10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04.66.62.80.89 ou </a:t>
                      </a:r>
                      <a:r>
                        <a:rPr lang="fr-FR" sz="10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rcp-contact@cma-gard.fr</a:t>
                      </a:r>
                      <a:endParaRPr lang="fr-FR" sz="10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Permanence Conseiller </a:t>
                      </a:r>
                      <a:r>
                        <a:rPr lang="fr-FR" sz="1000" b="1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rcp</a:t>
                      </a:r>
                      <a:endParaRPr lang="fr-FR" sz="10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923133"/>
                  </a:ext>
                </a:extLst>
              </a:tr>
              <a:tr h="44264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Mardi 14 avril</a:t>
                      </a:r>
                    </a:p>
                    <a:p>
                      <a:pPr marL="0" algn="l" defTabSz="457200" rtl="0" eaLnBrk="1" latinLnBrk="0" hangingPunct="1"/>
                      <a:r>
                        <a:rPr lang="fr-FR" sz="1000" b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9h30-12h</a:t>
                      </a: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« </a:t>
                      </a:r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Devenir agriculteur dans le Gard </a:t>
                      </a:r>
                      <a:r>
                        <a:rPr lang="fr-FR" sz="1200" b="1" baseline="0" dirty="0"/>
                        <a:t>»</a:t>
                      </a:r>
                      <a:endParaRPr lang="fr-FR" sz="1200" b="1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Réunion d’information collective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Point d’accueil information P.A.I</a:t>
                      </a:r>
                    </a:p>
                    <a:p>
                      <a:pPr algn="ctr"/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sur inscription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CHAMBRE D’AGRICULTURE</a:t>
                      </a: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735509"/>
                  </a:ext>
                </a:extLst>
              </a:tr>
              <a:tr h="44264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Permanence téléphonique toute la semaine</a:t>
                      </a: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fr-FR" sz="10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fr-FR" sz="10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d.gourves@oriffpllr.com / 06 72 19 63 27</a:t>
                      </a: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183329"/>
                  </a:ext>
                </a:extLst>
              </a:tr>
              <a:tr h="44264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Sur RDV tous les jours </a:t>
                      </a: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latin typeface="Century Gothic" panose="020B0502020202020204" pitchFamily="34" charset="0"/>
                        </a:rPr>
                        <a:t>Conseil et accompagnement en création, reprise, développement, cession-transmission, formalités et financement</a:t>
                      </a: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327184"/>
                  </a:ext>
                </a:extLst>
              </a:tr>
              <a:tr h="44264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100" b="1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Les lundis, jeudis et vendredis</a:t>
                      </a:r>
                    </a:p>
                    <a:p>
                      <a:pPr marL="0" algn="l" defTabSz="457200" rtl="0" eaLnBrk="1" latinLnBrk="0" hangingPunct="1"/>
                      <a:endParaRPr lang="fr-FR" sz="1100" b="0" kern="12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r>
                        <a:rPr lang="fr-FR" sz="1100" b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Sur RDV</a:t>
                      </a: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latin typeface="Century Gothic" panose="020B0502020202020204" pitchFamily="34" charset="0"/>
                        </a:rPr>
                        <a:t>« Mon Conseil en Evolution Professionnelle »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latin typeface="Century Gothic" panose="020B0502020202020204" pitchFamily="34" charset="0"/>
                        </a:rPr>
                        <a:t>CEP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latin typeface="Century Gothic" panose="020B0502020202020204" pitchFamily="34" charset="0"/>
                        </a:rPr>
                        <a:t>sur RDV : </a:t>
                      </a:r>
                      <a:r>
                        <a:rPr lang="fr-FR" sz="10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09 72 01 02 03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www.mon-cep.org</a:t>
                      </a:r>
                      <a:endParaRPr lang="fr-FR" sz="1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081293"/>
                  </a:ext>
                </a:extLst>
              </a:tr>
              <a:tr h="48491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Sur RDV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MINE DE TALENTS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u="non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contact@minedetalents.fr</a:t>
                      </a:r>
                      <a:r>
                        <a:rPr lang="fr-FR" sz="1000" b="0" u="non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fr-FR" sz="10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 07.49.28.82.93</a:t>
                      </a: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5830220"/>
                  </a:ext>
                </a:extLst>
              </a:tr>
              <a:tr h="37478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Sur RDV</a:t>
                      </a: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BOUTIQUE DE GESTION</a:t>
                      </a:r>
                      <a:endParaRPr lang="fr-FR" sz="1000" b="0" u="none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  <a:hlinkClick r:id="rId5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marL="0" algn="ctr" defTabSz="457200" rtl="0" eaLnBrk="1" latinLnBrk="0" hangingPunct="1"/>
                      <a:r>
                        <a:rPr lang="fr-FR" sz="1000" b="0" u="non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g.magnard@bge-lc.fr</a:t>
                      </a:r>
                      <a:endParaRPr lang="fr-FR" sz="1000" b="0" u="none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56776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Sur RDV</a:t>
                      </a: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AGENCE AD’OCC</a:t>
                      </a:r>
                    </a:p>
                    <a:p>
                      <a:pPr marL="0" algn="ctr" defTabSz="457200" rtl="0" eaLnBrk="1" latinLnBrk="0" hangingPunct="1"/>
                      <a:r>
                        <a:rPr lang="fr-FR" sz="1000" b="0" u="sng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contact@agence-adocc.com</a:t>
                      </a: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435732"/>
                  </a:ext>
                </a:extLst>
              </a:tr>
              <a:tr h="88623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Sur RDV</a:t>
                      </a: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latin typeface="Century Gothic" panose="020B0502020202020204" pitchFamily="34" charset="0"/>
                        </a:rPr>
                        <a:t>Implantation - Foncier et ZA</a:t>
                      </a:r>
                    </a:p>
                    <a:p>
                      <a:pPr algn="ctr"/>
                      <a:r>
                        <a:rPr lang="fr-FR" sz="1000" b="0" dirty="0">
                          <a:latin typeface="Century Gothic" panose="020B0502020202020204" pitchFamily="34" charset="0"/>
                        </a:rPr>
                        <a:t>Contacter l’Office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latin typeface="Century Gothic" panose="020B0502020202020204" pitchFamily="34" charset="0"/>
                        </a:rPr>
                        <a:t>COMMUNAUTE D’AGGLOMERATION DU GARD RHODANIEN</a:t>
                      </a: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0" name="Groupe 19">
            <a:extLst>
              <a:ext uri="{FF2B5EF4-FFF2-40B4-BE49-F238E27FC236}">
                <a16:creationId xmlns:a16="http://schemas.microsoft.com/office/drawing/2014/main" id="{5265657F-7D20-441F-888E-2A239ABAEB27}"/>
              </a:ext>
            </a:extLst>
          </p:cNvPr>
          <p:cNvGrpSpPr/>
          <p:nvPr/>
        </p:nvGrpSpPr>
        <p:grpSpPr>
          <a:xfrm>
            <a:off x="494785" y="231436"/>
            <a:ext cx="7068064" cy="1822342"/>
            <a:chOff x="526251" y="421936"/>
            <a:chExt cx="10096272" cy="1822342"/>
          </a:xfrm>
        </p:grpSpPr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040E5FC1-AB1A-476F-BBBA-17334126D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27213" y="421936"/>
              <a:ext cx="6295310" cy="772473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96F24E5-8FA1-4467-ACA0-14A4D37CBB67}"/>
                </a:ext>
              </a:extLst>
            </p:cNvPr>
            <p:cNvSpPr/>
            <p:nvPr/>
          </p:nvSpPr>
          <p:spPr>
            <a:xfrm>
              <a:off x="5964361" y="506316"/>
              <a:ext cx="44464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tx2">
                      <a:lumMod val="75000"/>
                    </a:schemeClr>
                  </a:solidFill>
                </a:rPr>
                <a:t>LES PERMANENCES, ATELIERS ET ANIMATIONS – AVRIL 2026</a:t>
              </a:r>
            </a:p>
          </p:txBody>
        </p:sp>
        <p:sp>
          <p:nvSpPr>
            <p:cNvPr id="33" name="Flèche droite rayée 15">
              <a:extLst>
                <a:ext uri="{FF2B5EF4-FFF2-40B4-BE49-F238E27FC236}">
                  <a16:creationId xmlns:a16="http://schemas.microsoft.com/office/drawing/2014/main" id="{202793CF-87F7-47C0-9B1F-CA988CF1D768}"/>
                </a:ext>
              </a:extLst>
            </p:cNvPr>
            <p:cNvSpPr/>
            <p:nvPr/>
          </p:nvSpPr>
          <p:spPr>
            <a:xfrm>
              <a:off x="787483" y="1673537"/>
              <a:ext cx="1394240" cy="420282"/>
            </a:xfrm>
            <a:prstGeom prst="stripedRightArrow">
              <a:avLst/>
            </a:prstGeom>
            <a:solidFill>
              <a:srgbClr val="E64D1B"/>
            </a:solidFill>
            <a:ln>
              <a:solidFill>
                <a:srgbClr val="E64D1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dirty="0"/>
                <a:t>Inscription</a:t>
              </a:r>
              <a:endParaRPr lang="fr-FR" sz="4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192972E-A86D-477C-89DF-7690C13E2EC3}"/>
                </a:ext>
              </a:extLst>
            </p:cNvPr>
            <p:cNvSpPr/>
            <p:nvPr/>
          </p:nvSpPr>
          <p:spPr>
            <a:xfrm>
              <a:off x="526251" y="1291641"/>
              <a:ext cx="422007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dirty="0"/>
                <a:t>Un projet de création d’entreprise,</a:t>
              </a:r>
            </a:p>
            <a:p>
              <a:r>
                <a:rPr lang="fr-FR" sz="1200" dirty="0"/>
                <a:t>L’Office des entreprises vous soutient</a:t>
              </a:r>
            </a:p>
            <a:p>
              <a:endParaRPr lang="fr-FR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2E64A2F-5D4B-499C-86CD-9B6874E5F938}"/>
                </a:ext>
              </a:extLst>
            </p:cNvPr>
            <p:cNvSpPr/>
            <p:nvPr/>
          </p:nvSpPr>
          <p:spPr>
            <a:xfrm>
              <a:off x="2406806" y="1580763"/>
              <a:ext cx="4679035" cy="663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fr-FR" sz="1600" b="1" dirty="0">
                  <a:solidFill>
                    <a:srgbClr val="000000"/>
                  </a:solidFill>
                </a:rPr>
                <a:t>contact.eco@gardrhodanien.fr</a:t>
              </a:r>
            </a:p>
            <a:p>
              <a:pPr>
                <a:lnSpc>
                  <a:spcPct val="120000"/>
                </a:lnSpc>
              </a:pPr>
              <a:r>
                <a:rPr lang="fr-FR" sz="1600" b="1" dirty="0">
                  <a:solidFill>
                    <a:srgbClr val="000000"/>
                  </a:solidFill>
                </a:rPr>
                <a:t>04 66 79 38 00</a:t>
              </a:r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272" y="7488041"/>
            <a:ext cx="688453" cy="23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554" y="6530163"/>
            <a:ext cx="1155553" cy="39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13B9A6B-78D9-4767-BEAC-D4E1B53EAF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702" y="7381926"/>
            <a:ext cx="420842" cy="3733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78CF17D-9741-64C4-5CB3-4A1583A882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2514" y="1268074"/>
            <a:ext cx="571731" cy="57173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FEBC7C1-8099-2771-8657-0C954510BE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38" y="9125917"/>
            <a:ext cx="772586" cy="772586"/>
          </a:xfrm>
          <a:prstGeom prst="rect">
            <a:avLst/>
          </a:prstGeom>
        </p:spPr>
      </p:pic>
      <p:pic>
        <p:nvPicPr>
          <p:cNvPr id="30" name="Image 2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AB91A43C-1A11-4022-5567-9DA788EFB20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76038" y="8695907"/>
            <a:ext cx="684567" cy="31739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8A7D3C1E-1BBB-3B21-2920-D98DF39B40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668" y="4166906"/>
            <a:ext cx="875956" cy="77705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4F86F3-0CF8-5F6D-E467-07A2D57B6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442" y="3162107"/>
            <a:ext cx="968528" cy="32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588E331-C4C8-3B98-EC9E-C26CBF9689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14" y="3459209"/>
            <a:ext cx="674210" cy="59808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Image 7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4D4C1957-6E37-0F4B-FBC4-8D89BEF1DA7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08176" y="8268884"/>
            <a:ext cx="550960" cy="34856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593ACA7-B1B1-CC3F-8A2C-49575918585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99327" y="7790411"/>
            <a:ext cx="637987" cy="414316"/>
          </a:xfrm>
          <a:prstGeom prst="rect">
            <a:avLst/>
          </a:prstGeom>
        </p:spPr>
      </p:pic>
      <p:pic>
        <p:nvPicPr>
          <p:cNvPr id="11" name="Picture 2" descr="ORIFF PL Occitanie Montpellier - Accueil">
            <a:extLst>
              <a:ext uri="{FF2B5EF4-FFF2-40B4-BE49-F238E27FC236}">
                <a16:creationId xmlns:a16="http://schemas.microsoft.com/office/drawing/2014/main" id="{781FFB1C-BE49-96FD-C933-7D5C07A3A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149" y="5877183"/>
            <a:ext cx="578776" cy="54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7C39773-8F80-26B6-9574-30CDB0E8DDE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3480" y="175097"/>
            <a:ext cx="2594047" cy="902277"/>
          </a:xfrm>
          <a:prstGeom prst="rect">
            <a:avLst/>
          </a:prstGeom>
        </p:spPr>
      </p:pic>
      <p:pic>
        <p:nvPicPr>
          <p:cNvPr id="13" name="Image 1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808E590A-4D41-348C-CBBE-666EB516DF7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79442" y="7032179"/>
            <a:ext cx="711308" cy="349747"/>
          </a:xfrm>
          <a:prstGeom prst="rect">
            <a:avLst/>
          </a:prstGeom>
        </p:spPr>
      </p:pic>
      <p:pic>
        <p:nvPicPr>
          <p:cNvPr id="15" name="Image 14" descr="Une image contenant texte, Police, logo, cercle&#10;&#10;Description générée automatiquement">
            <a:extLst>
              <a:ext uri="{FF2B5EF4-FFF2-40B4-BE49-F238E27FC236}">
                <a16:creationId xmlns:a16="http://schemas.microsoft.com/office/drawing/2014/main" id="{6F382CD5-D6F4-2481-36F3-7055D11BCB4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90537" y="7033709"/>
            <a:ext cx="383060" cy="32851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04EF709-4701-77FC-BB47-BF1EA51693D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548843" y="5014453"/>
            <a:ext cx="1544646" cy="81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23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0009" y="544325"/>
            <a:ext cx="2996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LES PERMANENCES, ATELIERS ET ANIMATIONS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4174" y="2607307"/>
            <a:ext cx="57539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8040"/>
                </a:solidFill>
              </a:rPr>
              <a:t>Financement</a:t>
            </a:r>
          </a:p>
        </p:txBody>
      </p:sp>
      <p:graphicFrame>
        <p:nvGraphicFramePr>
          <p:cNvPr id="29" name="Tableau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34464"/>
              </p:ext>
            </p:extLst>
          </p:nvPr>
        </p:nvGraphicFramePr>
        <p:xfrm>
          <a:off x="471793" y="3358734"/>
          <a:ext cx="6619264" cy="322577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907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Avril</a:t>
                      </a: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4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Partenaires</a:t>
                      </a: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40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Sur RDV</a:t>
                      </a:r>
                    </a:p>
                    <a:p>
                      <a:endParaRPr lang="fr-FR" sz="11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INITIATIVE GARD</a:t>
                      </a:r>
                    </a:p>
                    <a:p>
                      <a:pPr algn="ctr"/>
                      <a:r>
                        <a:rPr lang="fr-FR" sz="1200" b="0" dirty="0">
                          <a:latin typeface="Century Gothic" panose="020B0502020202020204" pitchFamily="34" charset="0"/>
                        </a:rPr>
                        <a:t>Permanence </a:t>
                      </a:r>
                      <a:r>
                        <a:rPr lang="fr-FR" sz="1200" b="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tous les jeudis </a:t>
                      </a:r>
                      <a:r>
                        <a:rPr lang="fr-FR" sz="1200" b="1" baseline="0" dirty="0">
                          <a:latin typeface="Century Gothic" panose="020B0502020202020204" pitchFamily="34" charset="0"/>
                        </a:rPr>
                        <a:t>: </a:t>
                      </a:r>
                    </a:p>
                    <a:p>
                      <a:pPr algn="ctr"/>
                      <a:r>
                        <a:rPr lang="fr-FR" sz="1200" b="0" dirty="0">
                          <a:latin typeface="Century Gothic" panose="020B0502020202020204" pitchFamily="34" charset="0"/>
                        </a:rPr>
                        <a:t>Contacter</a:t>
                      </a:r>
                      <a:r>
                        <a:rPr lang="fr-FR" sz="1200" b="0" baseline="0" dirty="0">
                          <a:latin typeface="Century Gothic" panose="020B0502020202020204" pitchFamily="34" charset="0"/>
                        </a:rPr>
                        <a:t> l’Office</a:t>
                      </a:r>
                      <a:endParaRPr lang="fr-FR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678145"/>
                  </a:ext>
                </a:extLst>
              </a:tr>
              <a:tr h="687405">
                <a:tc>
                  <a:txBody>
                    <a:bodyPr/>
                    <a:lstStyle/>
                    <a:p>
                      <a:endParaRPr lang="fr-FR" sz="1100" b="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Sur RDV</a:t>
                      </a: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ADIE</a:t>
                      </a:r>
                    </a:p>
                    <a:p>
                      <a:pPr algn="ctr"/>
                      <a:r>
                        <a:rPr lang="fr-FR" sz="1200" b="0" dirty="0">
                          <a:latin typeface="Century Gothic" panose="020B0502020202020204" pitchFamily="34" charset="0"/>
                        </a:rPr>
                        <a:t>Permanence </a:t>
                      </a:r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tous les jeudis : </a:t>
                      </a:r>
                    </a:p>
                    <a:p>
                      <a:pPr algn="ctr"/>
                      <a:r>
                        <a:rPr lang="fr-FR" sz="1200" b="0" dirty="0">
                          <a:latin typeface="Century Gothic" panose="020B0502020202020204" pitchFamily="34" charset="0"/>
                        </a:rPr>
                        <a:t>Contacter</a:t>
                      </a:r>
                      <a:r>
                        <a:rPr lang="fr-FR" sz="1200" b="0" baseline="0" dirty="0">
                          <a:latin typeface="Century Gothic" panose="020B0502020202020204" pitchFamily="34" charset="0"/>
                        </a:rPr>
                        <a:t> l’Office</a:t>
                      </a:r>
                      <a:endParaRPr lang="fr-FR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061">
                <a:tc>
                  <a:txBody>
                    <a:bodyPr/>
                    <a:lstStyle/>
                    <a:p>
                      <a:endParaRPr lang="fr-FR" sz="1100" b="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Sur RDV</a:t>
                      </a: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FRANCE ACTIVE / AIRDIE</a:t>
                      </a:r>
                    </a:p>
                    <a:p>
                      <a:pPr algn="ctr"/>
                      <a:r>
                        <a:rPr lang="fr-FR" sz="1200" b="0" dirty="0">
                          <a:latin typeface="Century Gothic" panose="020B0502020202020204" pitchFamily="34" charset="0"/>
                        </a:rPr>
                        <a:t>Permanences :</a:t>
                      </a:r>
                    </a:p>
                    <a:p>
                      <a:pPr algn="ctr"/>
                      <a:r>
                        <a:rPr lang="fr-FR" sz="1200" b="0" dirty="0">
                          <a:latin typeface="Century Gothic" panose="020B0502020202020204" pitchFamily="34" charset="0"/>
                        </a:rPr>
                        <a:t>Contacter</a:t>
                      </a:r>
                      <a:r>
                        <a:rPr lang="fr-FR" sz="1200" b="0" baseline="0" dirty="0">
                          <a:latin typeface="Century Gothic" panose="020B0502020202020204" pitchFamily="34" charset="0"/>
                        </a:rPr>
                        <a:t> l’Office</a:t>
                      </a:r>
                      <a:endParaRPr lang="fr-FR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061">
                <a:tc>
                  <a:txBody>
                    <a:bodyPr/>
                    <a:lstStyle/>
                    <a:p>
                      <a:pPr algn="l"/>
                      <a:endParaRPr lang="fr-FR" sz="1100" b="0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Sur RDV</a:t>
                      </a: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GAL des Cévennes au Rhône</a:t>
                      </a:r>
                    </a:p>
                    <a:p>
                      <a:pPr algn="ctr"/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PROGRAMME LEADER</a:t>
                      </a:r>
                    </a:p>
                    <a:p>
                      <a:pPr algn="ctr"/>
                      <a:r>
                        <a:rPr lang="fr-FR" sz="1200" b="0" dirty="0">
                          <a:latin typeface="Century Gothic" panose="020B0502020202020204" pitchFamily="34" charset="0"/>
                        </a:rPr>
                        <a:t>Contacter l’Office</a:t>
                      </a: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0942934"/>
                  </a:ext>
                </a:extLst>
              </a:tr>
            </a:tbl>
          </a:graphicData>
        </a:graphic>
      </p:graphicFrame>
      <p:pic>
        <p:nvPicPr>
          <p:cNvPr id="36" name="Imag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418" y="5297430"/>
            <a:ext cx="1457380" cy="46621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24174" y="7212451"/>
            <a:ext cx="57539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CC0066"/>
                </a:solidFill>
              </a:rPr>
              <a:t>Juridique - Social - Fiscal - Comptable</a:t>
            </a:r>
          </a:p>
        </p:txBody>
      </p:sp>
      <p:graphicFrame>
        <p:nvGraphicFramePr>
          <p:cNvPr id="26" name="Tableau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479593"/>
              </p:ext>
            </p:extLst>
          </p:nvPr>
        </p:nvGraphicFramePr>
        <p:xfrm>
          <a:off x="424174" y="7908421"/>
          <a:ext cx="6619264" cy="17424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842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3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3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Avril</a:t>
                      </a: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Partenaires</a:t>
                      </a: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249">
                <a:tc>
                  <a:txBody>
                    <a:bodyPr/>
                    <a:lstStyle/>
                    <a:p>
                      <a:r>
                        <a:rPr lang="fr-FR" sz="1100" b="1" baseline="0" dirty="0"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Vendredi 3 avril </a:t>
                      </a:r>
                      <a:r>
                        <a:rPr lang="fr-FR" sz="1100" b="0" baseline="0" dirty="0">
                          <a:latin typeface="Century Gothic" panose="020B0502020202020204" pitchFamily="34" charset="0"/>
                        </a:rPr>
                        <a:t>2026</a:t>
                      </a:r>
                    </a:p>
                    <a:p>
                      <a:r>
                        <a:rPr lang="fr-FR" sz="1100" b="0" baseline="0" dirty="0">
                          <a:latin typeface="Century Gothic" panose="020B0502020202020204" pitchFamily="34" charset="0"/>
                        </a:rPr>
                        <a:t>9h -11h</a:t>
                      </a:r>
                      <a:endParaRPr lang="fr-FR" sz="11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INAC - ORDRE DES AVOCATS</a:t>
                      </a:r>
                    </a:p>
                    <a:p>
                      <a:pPr algn="ctr"/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CHAMBRE DES EXPERTS-COMPTABLES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Permanence double : 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avocat et  expert-comptable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Une fois par mois </a:t>
                      </a: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sur RDV</a:t>
                      </a:r>
                      <a:r>
                        <a:rPr lang="fr-FR" sz="12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: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Contacter l’Office</a:t>
                      </a:r>
                      <a:endParaRPr lang="fr-FR" sz="12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526" y="9025952"/>
            <a:ext cx="1047163" cy="590198"/>
          </a:xfrm>
          <a:prstGeom prst="rect">
            <a:avLst/>
          </a:prstGeom>
        </p:spPr>
      </p:pic>
      <p:grpSp>
        <p:nvGrpSpPr>
          <p:cNvPr id="21" name="Groupe 20">
            <a:extLst>
              <a:ext uri="{FF2B5EF4-FFF2-40B4-BE49-F238E27FC236}">
                <a16:creationId xmlns:a16="http://schemas.microsoft.com/office/drawing/2014/main" id="{D3BB7BCE-FBE1-4E0F-AAB5-B980C283D4EB}"/>
              </a:ext>
            </a:extLst>
          </p:cNvPr>
          <p:cNvGrpSpPr/>
          <p:nvPr/>
        </p:nvGrpSpPr>
        <p:grpSpPr>
          <a:xfrm>
            <a:off x="664264" y="327143"/>
            <a:ext cx="6956605" cy="1997982"/>
            <a:chOff x="421338" y="377943"/>
            <a:chExt cx="6956605" cy="1997982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F4BD7504-47EF-4B7D-80FF-17512ACD7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338" y="377943"/>
              <a:ext cx="2594047" cy="902277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6ED59163-A7B3-436A-B6D3-3DEBDDB13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03577" y="380739"/>
              <a:ext cx="3916347" cy="885809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F565FAD-B28F-43E0-AD99-44F954E53941}"/>
                </a:ext>
              </a:extLst>
            </p:cNvPr>
            <p:cNvSpPr/>
            <p:nvPr/>
          </p:nvSpPr>
          <p:spPr>
            <a:xfrm>
              <a:off x="4265102" y="544325"/>
              <a:ext cx="311284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accent3">
                      <a:lumMod val="50000"/>
                    </a:schemeClr>
                  </a:solidFill>
                </a:rPr>
                <a:t>LES PERMANENCES, ATELIERS ET ANIMATIONS – AVRIL 2026</a:t>
              </a:r>
            </a:p>
          </p:txBody>
        </p:sp>
        <p:sp>
          <p:nvSpPr>
            <p:cNvPr id="31" name="Flèche droite rayée 15">
              <a:extLst>
                <a:ext uri="{FF2B5EF4-FFF2-40B4-BE49-F238E27FC236}">
                  <a16:creationId xmlns:a16="http://schemas.microsoft.com/office/drawing/2014/main" id="{E62F77D9-EC7B-4C56-8443-9D4084DB1A4C}"/>
                </a:ext>
              </a:extLst>
            </p:cNvPr>
            <p:cNvSpPr/>
            <p:nvPr/>
          </p:nvSpPr>
          <p:spPr>
            <a:xfrm>
              <a:off x="559351" y="1762111"/>
              <a:ext cx="795802" cy="420282"/>
            </a:xfrm>
            <a:prstGeom prst="stripedRightArrow">
              <a:avLst/>
            </a:prstGeom>
            <a:solidFill>
              <a:srgbClr val="E64D1B"/>
            </a:solidFill>
            <a:ln>
              <a:solidFill>
                <a:srgbClr val="E64D1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dirty="0"/>
                <a:t>Inscription</a:t>
              </a:r>
              <a:endParaRPr lang="fr-FR" sz="4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F156D55-ABF7-47B2-B6EA-7757E8160759}"/>
                </a:ext>
              </a:extLst>
            </p:cNvPr>
            <p:cNvSpPr/>
            <p:nvPr/>
          </p:nvSpPr>
          <p:spPr>
            <a:xfrm>
              <a:off x="526251" y="1291641"/>
              <a:ext cx="422007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dirty="0"/>
                <a:t>Un projet de création d’entreprise,</a:t>
              </a:r>
            </a:p>
            <a:p>
              <a:r>
                <a:rPr lang="fr-FR" sz="1200" dirty="0"/>
                <a:t>L’Office des entreprises vous soutient</a:t>
              </a:r>
            </a:p>
            <a:p>
              <a:endParaRPr lang="fr-FR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B8ABB14-4650-4C9C-B6F1-DC66A7820716}"/>
                </a:ext>
              </a:extLst>
            </p:cNvPr>
            <p:cNvSpPr/>
            <p:nvPr/>
          </p:nvSpPr>
          <p:spPr>
            <a:xfrm>
              <a:off x="1388252" y="1692661"/>
              <a:ext cx="3653601" cy="683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fr-FR" sz="1600" b="1" dirty="0">
                  <a:solidFill>
                    <a:srgbClr val="000000"/>
                  </a:solidFill>
                </a:rPr>
                <a:t>contact.eco@gardrhodanien.fr</a:t>
              </a:r>
            </a:p>
            <a:p>
              <a:pPr>
                <a:lnSpc>
                  <a:spcPct val="120000"/>
                </a:lnSpc>
              </a:pPr>
              <a:r>
                <a:rPr lang="fr-FR" sz="1600" b="1" dirty="0">
                  <a:solidFill>
                    <a:srgbClr val="000000"/>
                  </a:solidFill>
                </a:rPr>
                <a:t>04 66 79 38 00</a:t>
              </a:r>
            </a:p>
          </p:txBody>
        </p:sp>
      </p:grpSp>
      <p:pic>
        <p:nvPicPr>
          <p:cNvPr id="20" name="Image 19">
            <a:extLst>
              <a:ext uri="{FF2B5EF4-FFF2-40B4-BE49-F238E27FC236}">
                <a16:creationId xmlns:a16="http://schemas.microsoft.com/office/drawing/2014/main" id="{28E411C5-3077-F231-C6EC-9B59D41E26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4820" y="4630946"/>
            <a:ext cx="690768" cy="330853"/>
          </a:xfrm>
          <a:prstGeom prst="rect">
            <a:avLst/>
          </a:prstGeo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C01EBBA9-BF03-2FB7-C0D8-FD62765F6F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6607" y="3834939"/>
            <a:ext cx="1457381" cy="58063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C8B8A29-943D-0404-4A4A-2157C0B7D1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6798" y="1428329"/>
            <a:ext cx="635000" cy="635000"/>
          </a:xfrm>
          <a:prstGeom prst="rect">
            <a:avLst/>
          </a:prstGeom>
        </p:spPr>
      </p:pic>
      <p:pic>
        <p:nvPicPr>
          <p:cNvPr id="3" name="Image 2" descr="Une image contenant Graphique, Police, logo, symbole&#10;&#10;Le contenu généré par l’IA peut être incorrect.">
            <a:extLst>
              <a:ext uri="{FF2B5EF4-FFF2-40B4-BE49-F238E27FC236}">
                <a16:creationId xmlns:a16="http://schemas.microsoft.com/office/drawing/2014/main" id="{F543B427-779E-AF5D-5593-48AC0BED85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1936" y="5874516"/>
            <a:ext cx="742342" cy="68264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EB8AAC7-0BF9-952C-4898-5D7FBD7A87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7238" y="8313597"/>
            <a:ext cx="712355" cy="71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561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68f3e08-e91c-43a2-a373-b5831887b438">
      <Terms xmlns="http://schemas.microsoft.com/office/infopath/2007/PartnerControls"/>
    </lcf76f155ced4ddcb4097134ff3c332f>
    <TaxCatchAll xmlns="71b4a57b-2b8b-4226-af83-d2f79de0e3b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E03A31ED2394439B154829CB606B71" ma:contentTypeVersion="13" ma:contentTypeDescription="Crée un document." ma:contentTypeScope="" ma:versionID="0e39097d07ead9ee737c4580f7a6ae71">
  <xsd:schema xmlns:xsd="http://www.w3.org/2001/XMLSchema" xmlns:xs="http://www.w3.org/2001/XMLSchema" xmlns:p="http://schemas.microsoft.com/office/2006/metadata/properties" xmlns:ns2="968f3e08-e91c-43a2-a373-b5831887b438" xmlns:ns3="71b4a57b-2b8b-4226-af83-d2f79de0e3b5" targetNamespace="http://schemas.microsoft.com/office/2006/metadata/properties" ma:root="true" ma:fieldsID="ee60ec1f99a41169e079edd306c2dcdd" ns2:_="" ns3:_="">
    <xsd:import namespace="968f3e08-e91c-43a2-a373-b5831887b438"/>
    <xsd:import namespace="71b4a57b-2b8b-4226-af83-d2f79de0e3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f3e08-e91c-43a2-a373-b5831887b4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2449fee7-8f5f-435e-a359-40f49765f4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b4a57b-2b8b-4226-af83-d2f79de0e3b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44acea1-3f30-4ad3-a74e-4ee1c502dbf7}" ma:internalName="TaxCatchAll" ma:showField="CatchAllData" ma:web="71b4a57b-2b8b-4226-af83-d2f79de0e3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0C18D4-27AA-4DE2-8BEC-B56C275A3E48}">
  <ds:schemaRefs>
    <ds:schemaRef ds:uri="http://www.w3.org/XML/1998/namespace"/>
    <ds:schemaRef ds:uri="http://schemas.microsoft.com/office/2006/documentManagement/types"/>
    <ds:schemaRef ds:uri="http://purl.org/dc/dcmitype/"/>
    <ds:schemaRef ds:uri="968f3e08-e91c-43a2-a373-b5831887b438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71b4a57b-2b8b-4226-af83-d2f79de0e3b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4D3E1FD-59EA-4108-A8D7-D35D1290CC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93AE1A-EEE1-4E56-BD57-F6715AB683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8f3e08-e91c-43a2-a373-b5831887b438"/>
    <ds:schemaRef ds:uri="71b4a57b-2b8b-4226-af83-d2f79de0e3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663</Words>
  <Application>Microsoft Office PowerPoint</Application>
  <PresentationFormat>Personnalisé</PresentationFormat>
  <Paragraphs>167</Paragraphs>
  <Slides>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Gothic</vt:lpstr>
      <vt:lpstr>Thème Office</vt:lpstr>
      <vt:lpstr>Présentation PowerPoint</vt:lpstr>
      <vt:lpstr>Présentation PowerPoint</vt:lpstr>
      <vt:lpstr>Présentation PowerPoint</vt:lpstr>
    </vt:vector>
  </TitlesOfParts>
  <Company>Agglomeration du Gard rhodanien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Permanences OFFICE agenda</dc:title>
  <dc:creator>Maeva VINCENT</dc:creator>
  <cp:lastModifiedBy>Claudine BELLETANTE</cp:lastModifiedBy>
  <cp:revision>520</cp:revision>
  <cp:lastPrinted>2026-03-18T15:53:48Z</cp:lastPrinted>
  <dcterms:created xsi:type="dcterms:W3CDTF">2021-03-04T16:03:41Z</dcterms:created>
  <dcterms:modified xsi:type="dcterms:W3CDTF">2026-03-18T16:19:46Z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0x0101008DE03A31ED2394439B154829CB606B71</vt:lpwstr>
  </property>
  <property fmtid="{D5CDD505-2E9C-101B-9397-08002B2CF9AE}" pid="3" name="MediaServiceImageTags">
    <vt:lpwstr/>
  </property>
</Properties>
</file>